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79" r:id="rId3"/>
    <p:sldId id="274" r:id="rId4"/>
    <p:sldId id="261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75" r:id="rId26"/>
  </p:sldIdLst>
  <p:sldSz cx="18288000" cy="13716000"/>
  <p:notesSz cx="6858000" cy="9144000"/>
  <p:embeddedFontLst>
    <p:embeddedFont>
      <p:font typeface="ＭＳ Ｐゴシック" pitchFamily="34" charset="-128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8">
          <p15:clr>
            <a:srgbClr val="A4A3A4"/>
          </p15:clr>
        </p15:guide>
        <p15:guide id="2" pos="57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80E"/>
    <a:srgbClr val="00B100"/>
    <a:srgbClr val="1B4CC1"/>
    <a:srgbClr val="DD656F"/>
    <a:srgbClr val="313131"/>
    <a:srgbClr val="C9091E"/>
    <a:srgbClr val="FDBA5F"/>
    <a:srgbClr val="BAB9B6"/>
    <a:srgbClr val="5E0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9511" autoAdjust="0"/>
  </p:normalViewPr>
  <p:slideViewPr>
    <p:cSldViewPr snapToGrid="0" snapToObjects="1">
      <p:cViewPr>
        <p:scale>
          <a:sx n="70" d="100"/>
          <a:sy n="70" d="100"/>
        </p:scale>
        <p:origin x="-72" y="522"/>
      </p:cViewPr>
      <p:guideLst>
        <p:guide orient="horz" pos="4308"/>
        <p:guide pos="5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469966"/>
            <a:ext cx="18288000" cy="1246034"/>
          </a:xfrm>
          <a:prstGeom prst="rect">
            <a:avLst/>
          </a:prstGeom>
          <a:gradFill flip="none" rotWithShape="1">
            <a:gsLst>
              <a:gs pos="2000">
                <a:schemeClr val="bg1">
                  <a:lumMod val="75000"/>
                  <a:alpha val="74000"/>
                </a:schemeClr>
              </a:gs>
              <a:gs pos="100000">
                <a:schemeClr val="bg1">
                  <a:lumMod val="85000"/>
                  <a:alpha val="6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8288000" cy="14432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_black(small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7" y="12734156"/>
            <a:ext cx="3159256" cy="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8288000" cy="137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4000"/>
                </a:schemeClr>
              </a:gs>
              <a:gs pos="100000">
                <a:schemeClr val="bg1">
                  <a:lumMod val="95000"/>
                  <a:alpha val="6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8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8288000" cy="137160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3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88080" y="3826622"/>
            <a:ext cx="7445520" cy="150737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ПЕРВЫЕ IP ДОМОФОННЫЕ СИСТЕМЫ</a:t>
            </a:r>
          </a:p>
        </p:txBody>
      </p:sp>
      <p:pic>
        <p:nvPicPr>
          <p:cNvPr id="10" name="Picture 9" descr="Logo_white(big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6" y="3711167"/>
            <a:ext cx="5867400" cy="1308100"/>
          </a:xfrm>
          <a:prstGeom prst="rect">
            <a:avLst/>
          </a:prstGeom>
        </p:spPr>
      </p:pic>
      <p:pic>
        <p:nvPicPr>
          <p:cNvPr id="11" name="Picture 10" descr="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5403"/>
            <a:ext cx="18288000" cy="71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02238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ПОДКЛЮЧЕНИЕ ДОМАШНЕЙ АВТОМАТИКИ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chem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10922"/>
            <a:ext cx="152400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58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64237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АВТОМАТИКИ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04.7.1_room_sett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7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64237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АВТОМАТИКИ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04.7.2_light_sett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1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4539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ЗАДАНИЕ АДРЕСА ДЛЯ МОДУЛЕЙ ДОМАШНЕЙ АВТОМАТИКИ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shot_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" y="2330449"/>
            <a:ext cx="17297400" cy="90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3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2026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СЦЕН ДЛЯ ДОМАШНЕЙ АВТОМАТИКИ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shot_3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323192"/>
            <a:ext cx="17310100" cy="90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5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5821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ДОБАВЛЕНИЕ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IP </a:t>
            </a:r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КАМЕР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web_pag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4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4509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СПИСОК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IP </a:t>
            </a:r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КАМЕР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1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8318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IP </a:t>
            </a:r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КАМЕРА В РИЖИМЕ ОЖИДАНИЯ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5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8326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СХЕМА ПОДКЛЮЧЕНИЯ ЧЕРЕЗ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SIP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h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26" y="2165351"/>
            <a:ext cx="152400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2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39703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SIP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32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0244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ПОДКЛЮЧЕНИЕ КОМПОНЕНТОВ СИСТЕМЫ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hem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9" y="2237922"/>
            <a:ext cx="152400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6539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ПЕРЕАДРЕСАЦИЯ ВЫЗОВОВ ЧЕРЕЗ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SIP </a:t>
            </a:r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 ВНУТРЕННЕГО МОНИТОРА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web_pag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36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525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ПЕРЕАДРЕСАЦИЯ ВЫЗОВОВ ЧЕРЕЗ </a:t>
            </a:r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SIP </a:t>
            </a:r>
            <a:r>
              <a:rPr lang="ru-RU" sz="3200" b="1" spc="3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 </a:t>
            </a:r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ВЫЗЫВНОЙ ПАНЕЛИ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6232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РАБОТА ВНУТРЕННЕГО МОНИТОРА С ВЫЗЫВНЫМИ ПАНЕЛЯМИ </a:t>
            </a:r>
            <a:r>
              <a:rPr lang="en-US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SIP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35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5051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ВЫВОД НЕОБХОДИМОЙ ИНФОРМАЦИИ НА ЭКРАНЕ МОНИТОРА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web_pag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2986587"/>
            <a:ext cx="14319250" cy="8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3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54437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КАЛИБРОВКА ЭКРАНА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calibr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5" y="2159000"/>
            <a:ext cx="152400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2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88080" y="3826622"/>
            <a:ext cx="9145011" cy="1192645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БЛАГОДАРИМ ЗА ВНИМАНИЕ</a:t>
            </a:r>
            <a:endParaRPr lang="en-US" sz="4000" b="1" dirty="0" smtClean="0"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10" name="Picture 9" descr="Logo_white(big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6" y="3711167"/>
            <a:ext cx="5867400" cy="1308100"/>
          </a:xfrm>
          <a:prstGeom prst="rect">
            <a:avLst/>
          </a:prstGeom>
        </p:spPr>
      </p:pic>
      <p:pic>
        <p:nvPicPr>
          <p:cNvPr id="11" name="Picture 10" descr="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5403"/>
            <a:ext cx="18288000" cy="71105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26626" y="5057132"/>
            <a:ext cx="10761374" cy="1192645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50000"/>
              </a:lnSpc>
              <a:spcAft>
                <a:spcPts val="2400"/>
              </a:spcAft>
            </a:pPr>
            <a:r>
              <a:rPr lang="en-US" sz="3000" dirty="0" err="1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П</a:t>
            </a:r>
            <a:r>
              <a:rPr lang="ru-RU" sz="3000" dirty="0" err="1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одробную</a:t>
            </a:r>
            <a:r>
              <a:rPr lang="ru-RU" sz="30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информацию можно получить </a:t>
            </a:r>
            <a:endParaRPr lang="en-US" sz="3000" dirty="0" smtClean="0"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algn="l">
              <a:lnSpc>
                <a:spcPct val="50000"/>
              </a:lnSpc>
              <a:spcAft>
                <a:spcPts val="2400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на </a:t>
            </a:r>
            <a:r>
              <a:rPr lang="en-US" sz="3000" dirty="0" err="1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www.bas-ip.ru</a:t>
            </a:r>
            <a:endParaRPr lang="en-US" sz="3000" dirty="0" smtClean="0"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578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439333"/>
            <a:ext cx="18287999" cy="11023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8807" y="444469"/>
            <a:ext cx="1476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МИНИМАЛЬНЫЕ И ДОСТАТОЧНЫЕ ПАРАМЕТРЫ ДЛЯ РАБОТЫ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Прямоугольник 42"/>
          <p:cNvSpPr>
            <a:spLocks noChangeArrowheads="1"/>
          </p:cNvSpPr>
          <p:nvPr/>
        </p:nvSpPr>
        <p:spPr bwMode="auto">
          <a:xfrm>
            <a:off x="1000339" y="3223692"/>
            <a:ext cx="11826661" cy="769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r>
              <a:rPr lang="en-US" sz="5000" dirty="0" smtClean="0">
                <a:latin typeface="Arial"/>
                <a:cs typeface="Arial"/>
              </a:rPr>
              <a:t>IP</a:t>
            </a:r>
            <a:r>
              <a:rPr lang="ru-RU" sz="5000" dirty="0" smtClean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адрес </a:t>
            </a:r>
            <a:r>
              <a:rPr lang="ru-RU" sz="5000" dirty="0" smtClean="0">
                <a:latin typeface="Arial"/>
                <a:cs typeface="Arial"/>
              </a:rPr>
              <a:t>устройства</a:t>
            </a: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r>
              <a:rPr lang="ru-RU" sz="5000" dirty="0" smtClean="0">
                <a:latin typeface="Arial"/>
                <a:cs typeface="Arial"/>
              </a:rPr>
              <a:t>Маска подсети</a:t>
            </a: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r>
              <a:rPr lang="en-US" sz="5000" dirty="0" smtClean="0">
                <a:latin typeface="Arial"/>
                <a:cs typeface="Arial"/>
              </a:rPr>
              <a:t>IP</a:t>
            </a:r>
            <a:r>
              <a:rPr lang="ru-RU" sz="5000" dirty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адрес шлюза</a:t>
            </a: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endParaRPr lang="en-US" sz="5000" dirty="0" smtClean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r>
              <a:rPr lang="ru-RU" sz="5000" dirty="0" smtClean="0">
                <a:latin typeface="Arial"/>
                <a:cs typeface="Arial"/>
              </a:rPr>
              <a:t>Логический адрес в системе</a:t>
            </a:r>
            <a:endParaRPr lang="en-US" sz="5000" dirty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endParaRPr lang="en-US" sz="5000" dirty="0">
              <a:latin typeface="Arial"/>
              <a:cs typeface="Arial"/>
            </a:endParaRPr>
          </a:p>
          <a:p>
            <a:pPr marL="685800" indent="-685800">
              <a:lnSpc>
                <a:spcPct val="110000"/>
              </a:lnSpc>
              <a:buClr>
                <a:srgbClr val="C9091E"/>
              </a:buClr>
              <a:buSzPct val="140000"/>
              <a:buFont typeface="Arial"/>
              <a:buChar char="•"/>
            </a:pPr>
            <a:endParaRPr lang="en-US" sz="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370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5527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СЕТЕВЫЕ НАСТРОЙКИ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06.4_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7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44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8843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ЛОГИЧЕСКОГО АДРЕСА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06.5_Room№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0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439333"/>
            <a:ext cx="18287999" cy="11023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6000" y="1994925"/>
            <a:ext cx="16497300" cy="2359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8807" y="444469"/>
            <a:ext cx="10208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РАЗНОВИДНОСТИ ЛОГИЧЕСКИХ АДРЕСОВ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Прямоугольник 42"/>
          <p:cNvSpPr>
            <a:spLocks noChangeArrowheads="1"/>
          </p:cNvSpPr>
          <p:nvPr/>
        </p:nvSpPr>
        <p:spPr bwMode="auto">
          <a:xfrm>
            <a:off x="1397448" y="2194498"/>
            <a:ext cx="155430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dirty="0" smtClean="0">
                <a:latin typeface="Arial"/>
                <a:cs typeface="Arial"/>
              </a:rPr>
              <a:t>Внутренний монитор</a:t>
            </a:r>
            <a:r>
              <a:rPr lang="en-US" sz="4000" dirty="0" smtClean="0">
                <a:latin typeface="Arial"/>
                <a:cs typeface="Arial"/>
              </a:rPr>
              <a:t>:</a:t>
            </a:r>
          </a:p>
        </p:txBody>
      </p:sp>
      <p:sp>
        <p:nvSpPr>
          <p:cNvPr id="17" name="Прямоугольник 42"/>
          <p:cNvSpPr>
            <a:spLocks noChangeArrowheads="1"/>
          </p:cNvSpPr>
          <p:nvPr/>
        </p:nvSpPr>
        <p:spPr bwMode="auto">
          <a:xfrm>
            <a:off x="1397448" y="2830388"/>
            <a:ext cx="155430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DC280E"/>
                </a:solidFill>
                <a:latin typeface="Arial"/>
                <a:cs typeface="Arial"/>
              </a:rPr>
              <a:t>0001</a:t>
            </a:r>
            <a:r>
              <a:rPr lang="en-US" sz="6000" dirty="0" smtClean="0">
                <a:latin typeface="Arial"/>
                <a:cs typeface="Arial"/>
              </a:rPr>
              <a:t> – </a:t>
            </a:r>
            <a:r>
              <a:rPr lang="en-US" sz="6000" dirty="0" smtClean="0">
                <a:solidFill>
                  <a:srgbClr val="00B100"/>
                </a:solidFill>
                <a:latin typeface="Arial"/>
                <a:cs typeface="Arial"/>
              </a:rPr>
              <a:t>02</a:t>
            </a:r>
            <a:r>
              <a:rPr lang="en-US" sz="6000" dirty="0" smtClean="0">
                <a:latin typeface="Arial"/>
                <a:cs typeface="Arial"/>
              </a:rPr>
              <a:t> – </a:t>
            </a:r>
            <a:r>
              <a:rPr lang="en-US" sz="6000" dirty="0" smtClean="0">
                <a:solidFill>
                  <a:srgbClr val="1B4CC1"/>
                </a:solidFill>
                <a:latin typeface="Arial"/>
                <a:cs typeface="Arial"/>
              </a:rPr>
              <a:t>03•</a:t>
            </a:r>
            <a:r>
              <a:rPr lang="en-US" sz="6000" dirty="0" smtClean="0">
                <a:solidFill>
                  <a:srgbClr val="1B4CC1"/>
                </a:solidFill>
                <a:latin typeface="Arial"/>
                <a:cs typeface="Arial"/>
              </a:rPr>
              <a:t>04</a:t>
            </a:r>
            <a:endParaRPr lang="en-US" sz="6000" dirty="0" smtClean="0">
              <a:solidFill>
                <a:srgbClr val="1B4CC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000" y="4534925"/>
            <a:ext cx="16497300" cy="2359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1397448" y="4734498"/>
            <a:ext cx="155430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dirty="0" smtClean="0">
                <a:latin typeface="Arial"/>
                <a:cs typeface="Arial"/>
              </a:rPr>
              <a:t>Индивидуальная вызывная панель</a:t>
            </a:r>
            <a:r>
              <a:rPr lang="en-US" sz="4000" dirty="0" smtClean="0">
                <a:latin typeface="Arial"/>
                <a:cs typeface="Arial"/>
              </a:rPr>
              <a:t>:</a:t>
            </a:r>
          </a:p>
        </p:txBody>
      </p:sp>
      <p:sp>
        <p:nvSpPr>
          <p:cNvPr id="26" name="Прямоугольник 42"/>
          <p:cNvSpPr>
            <a:spLocks noChangeArrowheads="1"/>
          </p:cNvSpPr>
          <p:nvPr/>
        </p:nvSpPr>
        <p:spPr bwMode="auto">
          <a:xfrm>
            <a:off x="1397448" y="5370388"/>
            <a:ext cx="155430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DC280E"/>
                </a:solidFill>
                <a:latin typeface="Arial"/>
                <a:cs typeface="Arial"/>
              </a:rPr>
              <a:t>0001</a:t>
            </a:r>
            <a:r>
              <a:rPr lang="en-US" sz="6000" dirty="0" smtClean="0">
                <a:latin typeface="Arial"/>
                <a:cs typeface="Arial"/>
              </a:rPr>
              <a:t> – </a:t>
            </a:r>
            <a:r>
              <a:rPr lang="en-US" sz="6000" dirty="0" smtClean="0">
                <a:solidFill>
                  <a:srgbClr val="00B100"/>
                </a:solidFill>
                <a:latin typeface="Arial"/>
                <a:cs typeface="Arial"/>
              </a:rPr>
              <a:t>02</a:t>
            </a:r>
            <a:r>
              <a:rPr lang="en-US" sz="6000" dirty="0" smtClean="0">
                <a:latin typeface="Arial"/>
                <a:cs typeface="Arial"/>
              </a:rPr>
              <a:t> – </a:t>
            </a:r>
            <a:r>
              <a:rPr lang="en-US" sz="6000" dirty="0">
                <a:solidFill>
                  <a:srgbClr val="1B4CC1"/>
                </a:solidFill>
                <a:latin typeface="Arial"/>
                <a:cs typeface="Arial"/>
              </a:rPr>
              <a:t>03•04</a:t>
            </a:r>
            <a:endParaRPr lang="en-US" sz="6000" dirty="0" smtClean="0">
              <a:solidFill>
                <a:srgbClr val="1B4CC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6000" y="7111211"/>
            <a:ext cx="16497300" cy="2359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Прямоугольник 42"/>
          <p:cNvSpPr>
            <a:spLocks noChangeArrowheads="1"/>
          </p:cNvSpPr>
          <p:nvPr/>
        </p:nvSpPr>
        <p:spPr bwMode="auto">
          <a:xfrm>
            <a:off x="1397448" y="7310784"/>
            <a:ext cx="155430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dirty="0" err="1" smtClean="0">
                <a:latin typeface="Arial"/>
                <a:cs typeface="Arial"/>
              </a:rPr>
              <a:t>Многоабонентская</a:t>
            </a:r>
            <a:r>
              <a:rPr lang="ru-RU" sz="4000" dirty="0" smtClean="0">
                <a:latin typeface="Arial"/>
                <a:cs typeface="Arial"/>
              </a:rPr>
              <a:t> </a:t>
            </a:r>
            <a:r>
              <a:rPr lang="ru-RU" sz="4000" dirty="0">
                <a:latin typeface="Arial"/>
                <a:cs typeface="Arial"/>
              </a:rPr>
              <a:t>вызывная панель</a:t>
            </a:r>
            <a:r>
              <a:rPr lang="en-US" sz="4000" dirty="0">
                <a:latin typeface="Arial"/>
                <a:cs typeface="Arial"/>
              </a:rPr>
              <a:t>:</a:t>
            </a:r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1397448" y="7946674"/>
            <a:ext cx="1554306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DC280E"/>
                </a:solidFill>
                <a:latin typeface="Arial"/>
                <a:cs typeface="Arial"/>
              </a:rPr>
              <a:t>0001</a:t>
            </a:r>
            <a:r>
              <a:rPr lang="en-US" sz="6000" dirty="0" smtClean="0">
                <a:latin typeface="Arial"/>
                <a:cs typeface="Arial"/>
              </a:rPr>
              <a:t> – </a:t>
            </a:r>
            <a:r>
              <a:rPr lang="en-US" sz="6000" dirty="0" smtClean="0">
                <a:solidFill>
                  <a:srgbClr val="00B100"/>
                </a:solidFill>
                <a:latin typeface="Arial"/>
                <a:cs typeface="Arial"/>
              </a:rPr>
              <a:t>02</a:t>
            </a:r>
            <a:endParaRPr lang="en-US" sz="6000" dirty="0" smtClean="0">
              <a:solidFill>
                <a:srgbClr val="1B4CC1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16000" y="9649216"/>
            <a:ext cx="16497300" cy="2359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8" name="Прямоугольник 42"/>
          <p:cNvSpPr>
            <a:spLocks noChangeArrowheads="1"/>
          </p:cNvSpPr>
          <p:nvPr/>
        </p:nvSpPr>
        <p:spPr bwMode="auto">
          <a:xfrm>
            <a:off x="1397448" y="9848789"/>
            <a:ext cx="155430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dirty="0" smtClean="0">
                <a:latin typeface="Arial"/>
                <a:cs typeface="Arial"/>
              </a:rPr>
              <a:t>Монитор консьержа</a:t>
            </a:r>
            <a:r>
              <a:rPr lang="en-US" sz="4000" dirty="0" smtClean="0">
                <a:latin typeface="Arial"/>
                <a:cs typeface="Arial"/>
              </a:rPr>
              <a:t>:</a:t>
            </a:r>
          </a:p>
        </p:txBody>
      </p:sp>
      <p:sp>
        <p:nvSpPr>
          <p:cNvPr id="39" name="Прямоугольник 42"/>
          <p:cNvSpPr>
            <a:spLocks noChangeArrowheads="1"/>
          </p:cNvSpPr>
          <p:nvPr/>
        </p:nvSpPr>
        <p:spPr bwMode="auto">
          <a:xfrm>
            <a:off x="1397448" y="10484679"/>
            <a:ext cx="1554306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DC280E"/>
                </a:solidFill>
                <a:latin typeface="Arial"/>
                <a:cs typeface="Arial"/>
              </a:rPr>
              <a:t>0001</a:t>
            </a:r>
            <a:endParaRPr lang="en-US" sz="6000" dirty="0" smtClean="0">
              <a:solidFill>
                <a:srgbClr val="1B4C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952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11128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ЛОГИЧЕСКИЙ АДРЕС МОНИТОРА КОНСЬЕРЖА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06.5_Room№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2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7102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СИГНАЛИЗАЦИИ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02.4.4_sensor-sett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8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807" y="444469"/>
            <a:ext cx="7102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НАСТРОЙКА СИГНАЛИЗАЦИИ</a:t>
            </a:r>
            <a:endParaRPr lang="en-US" sz="3200" b="1" spc="3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02.5_scene-m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8" y="2721428"/>
            <a:ext cx="1430528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1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149</Words>
  <Application>Microsoft Office PowerPoint</Application>
  <PresentationFormat>Произвольный</PresentationFormat>
  <Paragraphs>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ＭＳ Ｐゴシック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 Filon</dc:creator>
  <cp:lastModifiedBy>Igor</cp:lastModifiedBy>
  <cp:revision>223</cp:revision>
  <dcterms:created xsi:type="dcterms:W3CDTF">2013-10-04T09:01:29Z</dcterms:created>
  <dcterms:modified xsi:type="dcterms:W3CDTF">2014-02-14T19:42:54Z</dcterms:modified>
</cp:coreProperties>
</file>